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6480048" cy="7170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ПРОФИЛАКТИЧЕСКИЕ МЕДИЦИНСКИЕ ОСМОТРЫ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В  </a:t>
            </a:r>
            <a:r>
              <a:rPr lang="ru-RU" sz="3200" b="1" dirty="0" smtClean="0">
                <a:solidFill>
                  <a:srgbClr val="FFFF00"/>
                </a:solidFill>
              </a:rPr>
              <a:t>ЦЕЛЯХ РАННЕГО ВЫЯВЛЕНИЯ НЕЗАКОННОГО ПОТРЕБЛЕНИЯ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НАРКОТИЧЕСКИХ СРЕДСТВ И ПСИХОТРОПНЫХ ВЕЩЕСТВ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При получении отрицательных результатов предварительных ХТИ </a:t>
            </a: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профилактический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медицинский </a:t>
            </a:r>
            <a:r>
              <a:rPr lang="ru-RU" sz="4000" b="1" i="1" dirty="0" smtClean="0">
                <a:solidFill>
                  <a:srgbClr val="7030A0"/>
                </a:solidFill>
              </a:rPr>
              <a:t>осмотр считается </a:t>
            </a:r>
            <a:endParaRPr lang="ru-RU" sz="4000" b="1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завершенным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  <p:pic>
        <p:nvPicPr>
          <p:cNvPr id="26626" name="Picture 2" descr="https://a.d-cd.net/SEAAAgBbauA-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365104"/>
            <a:ext cx="3307470" cy="2260105"/>
          </a:xfrm>
          <a:prstGeom prst="rect">
            <a:avLst/>
          </a:prstGeom>
          <a:noFill/>
        </p:spPr>
      </p:pic>
      <p:pic>
        <p:nvPicPr>
          <p:cNvPr id="26628" name="Picture 4" descr="https://liubavyshka.ru/_ph/247/1/6914215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50912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СЛУЧАЕ ВЫЯВЛЕНИЯ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ОРГАНИЗМЕ </a:t>
            </a:r>
          </a:p>
          <a:p>
            <a:pPr algn="ctr">
              <a:buNone/>
            </a:pPr>
            <a:r>
              <a:rPr lang="ru-RU" dirty="0" smtClean="0"/>
              <a:t>обучающегося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 ходе предварительных </a:t>
            </a:r>
            <a:r>
              <a:rPr lang="ru-RU" dirty="0" smtClean="0"/>
              <a:t>ХТИ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наркотических средств </a:t>
            </a:r>
            <a:r>
              <a:rPr lang="ru-RU" sz="2400" dirty="0" smtClean="0"/>
              <a:t>и/или психотропных веществ, исследованный при предварительных </a:t>
            </a:r>
            <a:r>
              <a:rPr lang="ru-RU" sz="2400" dirty="0" smtClean="0"/>
              <a:t>ХТИ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биологический объект (моча)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направляется </a:t>
            </a:r>
            <a:r>
              <a:rPr lang="ru-RU" b="1" dirty="0" smtClean="0">
                <a:solidFill>
                  <a:srgbClr val="C00000"/>
                </a:solidFill>
              </a:rPr>
              <a:t>в химико-токсикологическую лабораторию для проведения подтверждающего ХТИ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5602" name="AutoShape 2" descr="https://fsd.multiurok.ru/html/2017/12/02/s_5a21ffa79ef57/s761084_1_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4" name="Picture 4" descr="https://fsd.multiurok.ru/html/2017/12/02/s_5a21ffa79ef57/s761084_1_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412776"/>
            <a:ext cx="2054002" cy="2054002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Подтверждающие ХТИ проводятся в химико-токсикологической лаборатории 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НАРКОЛОГИЧЕСКОГО ДИСПАНСЕРА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Методом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хроматомасс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</a:t>
            </a:r>
            <a:r>
              <a:rPr lang="ru-RU" sz="2400" dirty="0" smtClean="0"/>
              <a:t>спектрометрии </a:t>
            </a:r>
            <a:endParaRPr lang="ru-RU" sz="2400" dirty="0" smtClean="0"/>
          </a:p>
          <a:p>
            <a:pPr>
              <a:buNone/>
            </a:pPr>
            <a:endParaRPr lang="ru-RU" sz="2800" dirty="0" smtClean="0"/>
          </a:p>
        </p:txBody>
      </p:sp>
      <p:pic>
        <p:nvPicPr>
          <p:cNvPr id="24580" name="Picture 4" descr="https://i0.wp.com/vakuumtest.ru/wp-content/uploads/2017/06/061217_180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817370"/>
            <a:ext cx="5137398" cy="3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/>
              <a:t>При </a:t>
            </a:r>
            <a:r>
              <a:rPr lang="ru-RU" sz="2800" dirty="0" smtClean="0"/>
              <a:t>получении </a:t>
            </a:r>
            <a:r>
              <a:rPr lang="ru-RU" sz="2800" b="1" dirty="0" smtClean="0">
                <a:solidFill>
                  <a:srgbClr val="C00000"/>
                </a:solidFill>
              </a:rPr>
              <a:t>ОТРИЦАТЕЛЬНЫХ </a:t>
            </a:r>
            <a:r>
              <a:rPr lang="ru-RU" sz="2800" dirty="0" smtClean="0"/>
              <a:t>результатов подтверждающих </a:t>
            </a:r>
            <a:r>
              <a:rPr lang="ru-RU" sz="2800" dirty="0" smtClean="0"/>
              <a:t>ХТИ</a:t>
            </a:r>
          </a:p>
          <a:p>
            <a:pPr algn="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профилактический </a:t>
            </a:r>
            <a:r>
              <a:rPr lang="ru-RU" sz="2800" b="1" dirty="0" smtClean="0">
                <a:solidFill>
                  <a:srgbClr val="C00000"/>
                </a:solidFill>
              </a:rPr>
              <a:t>медицинский осмотр </a:t>
            </a:r>
            <a:r>
              <a:rPr lang="ru-RU" sz="2800" b="1" dirty="0" smtClean="0">
                <a:solidFill>
                  <a:srgbClr val="C00000"/>
                </a:solidFill>
              </a:rPr>
              <a:t>обучающегося</a:t>
            </a:r>
          </a:p>
          <a:p>
            <a:pPr algn="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считается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ЗАВЕРШЕННЫМ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pic>
        <p:nvPicPr>
          <p:cNvPr id="5" name="Picture 4" descr="https://liubavyshka.ru/_ph/247/1/6914215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140968"/>
            <a:ext cx="4387416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 ПОЛУЧЕНИИ ПОЛОЖИТЕЛЬНЫХ РЕЗУЛЬТАТОВ ПОДТВЕРЖДАЮЩИХ ХТИ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врач </a:t>
            </a:r>
            <a:r>
              <a:rPr lang="ru-RU" dirty="0" smtClean="0"/>
              <a:t>- </a:t>
            </a:r>
            <a:r>
              <a:rPr lang="ru-RU" dirty="0" smtClean="0"/>
              <a:t>психиатр-нарколог</a:t>
            </a:r>
          </a:p>
          <a:p>
            <a:pPr>
              <a:buNone/>
            </a:pPr>
            <a:r>
              <a:rPr lang="ru-RU" dirty="0" smtClean="0"/>
              <a:t> 1. </a:t>
            </a:r>
            <a:r>
              <a:rPr lang="ru-RU" i="1" dirty="0" smtClean="0"/>
              <a:t>Р</a:t>
            </a:r>
            <a:r>
              <a:rPr lang="ru-RU" b="1" i="1" dirty="0" smtClean="0"/>
              <a:t>азъясняет </a:t>
            </a:r>
            <a:r>
              <a:rPr lang="ru-RU" b="1" i="1" dirty="0" smtClean="0"/>
              <a:t>обучающемуся</a:t>
            </a:r>
            <a:r>
              <a:rPr lang="ru-RU" dirty="0" smtClean="0"/>
              <a:t>, </a:t>
            </a:r>
            <a:r>
              <a:rPr lang="ru-RU" sz="1800" dirty="0" smtClean="0"/>
              <a:t>достигшему возраста пятнадцати лет, либо одному из родителей или иному законному представителю обучающегося, не достигшего возраста пятнадцати лет, </a:t>
            </a:r>
            <a:endParaRPr lang="ru-RU" sz="1800" dirty="0" smtClean="0"/>
          </a:p>
          <a:p>
            <a:pPr>
              <a:buNone/>
            </a:pPr>
            <a:r>
              <a:rPr lang="ru-RU" b="1" dirty="0" smtClean="0"/>
              <a:t>    результаты </a:t>
            </a:r>
            <a:r>
              <a:rPr lang="ru-RU" b="1" dirty="0" smtClean="0"/>
              <a:t>проведенного профилактического медицинского осмотра 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i="1" dirty="0" smtClean="0"/>
              <a:t>2.</a:t>
            </a:r>
            <a:r>
              <a:rPr lang="ru-RU" b="1" i="1" dirty="0" smtClean="0"/>
              <a:t>Направляет  в наркологический диспансер на консультацию </a:t>
            </a:r>
            <a:endParaRPr lang="ru-RU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РЕЗУЛЬТАТЫ </a:t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002060"/>
                </a:solidFill>
              </a:rPr>
              <a:t>ПРОФИЛАКТИЧЕСКИХ </a:t>
            </a:r>
            <a:r>
              <a:rPr lang="ru-RU" sz="2800" b="1" i="1" dirty="0" smtClean="0">
                <a:solidFill>
                  <a:srgbClr val="002060"/>
                </a:solidFill>
              </a:rPr>
              <a:t>МЕДИЦИНСКИХ </a:t>
            </a:r>
            <a:r>
              <a:rPr lang="ru-RU" sz="2800" b="1" i="1" dirty="0" smtClean="0">
                <a:solidFill>
                  <a:srgbClr val="002060"/>
                </a:solidFill>
              </a:rPr>
              <a:t>ОСМОТРОВ      </a:t>
            </a:r>
            <a:r>
              <a:rPr lang="ru-RU" sz="2400" b="1" i="1" dirty="0" smtClean="0">
                <a:solidFill>
                  <a:srgbClr val="C00000"/>
                </a:solidFill>
              </a:rPr>
              <a:t>СООБЩАЮТСЯ </a:t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ТОЛЬКО обучающемуся</a:t>
            </a:r>
            <a:r>
              <a:rPr lang="ru-RU" b="1" u="sng" dirty="0" smtClean="0"/>
              <a:t>, </a:t>
            </a:r>
            <a:r>
              <a:rPr lang="ru-RU" sz="3200" b="1" u="sng" dirty="0" smtClean="0"/>
              <a:t>достигшему возраста пятнадцати лет</a:t>
            </a:r>
            <a:r>
              <a:rPr lang="ru-RU" sz="3200" dirty="0" smtClean="0"/>
              <a:t>,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2800" dirty="0" smtClean="0"/>
              <a:t>либо одному из родителей или иному законному представителю обучающегося, не достигшего возраста пятнадцати </a:t>
            </a:r>
            <a:r>
              <a:rPr lang="ru-RU" sz="2800" dirty="0" smtClean="0"/>
              <a:t>лет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22530" name="Picture 2" descr="http://d3n8a8pro7vhmx.cloudfront.net/youngfabians/pages/582/meta_images/original/getfile.jpg?1432321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17032"/>
            <a:ext cx="3643908" cy="2732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Вопросы можно задать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сейчас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или по телефону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53-57-66</a:t>
            </a: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</a:rPr>
              <a:t>БЛАГОДАРЮ </a:t>
            </a:r>
          </a:p>
          <a:p>
            <a:pPr algn="ctr">
              <a:buNone/>
            </a:pPr>
            <a:r>
              <a:rPr lang="ru-RU" sz="4800" b="1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</a:rPr>
              <a:t>ЗА ВНИМАНИЕ!</a:t>
            </a:r>
            <a:endParaRPr lang="ru-RU" sz="4800" b="1" dirty="0">
              <a:solidFill>
                <a:srgbClr val="00206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Порядок осмотров  утвержден приказом МИНЗДРАВА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МИНИСТЕРСТВО ЗДРАВООХРАНЕНИЯ РОССИЙСКОЙ ФЕДЕРАЦИИ</a:t>
            </a:r>
          </a:p>
          <a:p>
            <a:pPr algn="ctr">
              <a:buNone/>
            </a:pPr>
            <a:r>
              <a:rPr lang="ru-RU" b="1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ПРИКАЗ</a:t>
            </a:r>
          </a:p>
          <a:p>
            <a:pPr algn="ctr">
              <a:buNone/>
            </a:pPr>
            <a:r>
              <a:rPr lang="ru-RU" sz="4600" b="1" dirty="0" smtClean="0">
                <a:solidFill>
                  <a:srgbClr val="C00000"/>
                </a:solidFill>
              </a:rPr>
              <a:t>от 6 октября 2014 г. N 581н</a:t>
            </a:r>
          </a:p>
          <a:p>
            <a:pPr algn="ctr">
              <a:buNone/>
            </a:pPr>
            <a:r>
              <a:rPr lang="ru-RU" sz="4600" b="1" dirty="0" smtClean="0">
                <a:solidFill>
                  <a:srgbClr val="C00000"/>
                </a:solidFill>
              </a:rPr>
              <a:t> 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О ПОРЯДКЕ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ПРОВЕДЕНИЯ ПРОФИЛАКТИЧЕСКИХ МЕДИЦИНСКИХ ОСМОТРОВ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ОБУЧАЮЩИХСЯ В ОБЩЕОБРАЗОВАТЕЛЬНЫХ ОРГАНИЗАЦИЯХ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И ПРОФЕССИОНАЛЬНЫХ ОБРАЗОВАТЕЛЬНЫХ ОРГАНИЗАЦИЯХ,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 ТАКЖЕ ОБРАЗОВАТЕЛЬНЫХ ОРГАНИЗАЦИЯХ ВЫСШЕГО ОБРАЗОВАНИЯ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 ЦЕЛЯХ РАННЕГО ВЫЯВЛЕНИЯ НЕЗАКОННОГО ПОТРЕБЛЕНИЯ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НАРКОТИЧЕСКИХ СРЕДСТВ И ПСИХОТРОПНЫХ ВЕЩЕСТВ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Профилактических медицинские осмотры </a:t>
            </a:r>
            <a:r>
              <a:rPr lang="ru-RU" dirty="0" smtClean="0"/>
              <a:t>обучающихся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rgbClr val="C00000"/>
                </a:solidFill>
              </a:rPr>
              <a:t>Проводятся  ЕЖЕГОДНО 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>
                <a:solidFill>
                  <a:srgbClr val="C00000"/>
                </a:solidFill>
              </a:rPr>
              <a:t>В ОБРАЗОВАТЕЛЬНЫХ ОРГАНИЗАЦИЯХ</a:t>
            </a:r>
          </a:p>
          <a:p>
            <a:pPr>
              <a:buNone/>
            </a:pPr>
            <a:r>
              <a:rPr lang="ru-RU" dirty="0" smtClean="0"/>
              <a:t>     -общеобразовательных</a:t>
            </a:r>
          </a:p>
          <a:p>
            <a:pPr>
              <a:buFontTx/>
              <a:buChar char="-"/>
            </a:pPr>
            <a:r>
              <a:rPr lang="ru-RU" dirty="0" smtClean="0"/>
              <a:t>-в профессиональных </a:t>
            </a:r>
          </a:p>
          <a:p>
            <a:pPr>
              <a:buFontTx/>
              <a:buChar char="-"/>
            </a:pPr>
            <a:r>
              <a:rPr lang="ru-RU" dirty="0" smtClean="0"/>
              <a:t>-в </a:t>
            </a:r>
            <a:r>
              <a:rPr lang="ru-RU" dirty="0" err="1" smtClean="0"/>
              <a:t>образ.организациях</a:t>
            </a:r>
            <a:r>
              <a:rPr lang="ru-RU" dirty="0" smtClean="0"/>
              <a:t> высшего </a:t>
            </a:r>
            <a:r>
              <a:rPr lang="ru-RU" dirty="0" smtClean="0"/>
              <a:t>образования 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algn="ctr">
              <a:buFontTx/>
              <a:buChar char="-"/>
            </a:pPr>
            <a:r>
              <a:rPr lang="ru-RU" u="sng" dirty="0" smtClean="0">
                <a:solidFill>
                  <a:srgbClr val="C00000"/>
                </a:solidFill>
              </a:rPr>
              <a:t>В ЦЕЛЯХ   </a:t>
            </a:r>
          </a:p>
          <a:p>
            <a:pPr algn="ctr">
              <a:buFontTx/>
              <a:buChar char="-"/>
            </a:pPr>
            <a:r>
              <a:rPr lang="ru-RU" sz="3200" b="1" i="1" dirty="0" smtClean="0">
                <a:solidFill>
                  <a:srgbClr val="002060"/>
                </a:solidFill>
              </a:rPr>
              <a:t>раннего </a:t>
            </a:r>
            <a:r>
              <a:rPr lang="ru-RU" sz="3200" b="1" i="1" dirty="0" smtClean="0">
                <a:solidFill>
                  <a:srgbClr val="002060"/>
                </a:solidFill>
              </a:rPr>
              <a:t>выявления незаконного потребления </a:t>
            </a:r>
            <a:r>
              <a:rPr lang="ru-RU" dirty="0" smtClean="0">
                <a:solidFill>
                  <a:srgbClr val="C00000"/>
                </a:solidFill>
              </a:rPr>
              <a:t>наркотических средств и психотропных </a:t>
            </a:r>
            <a:r>
              <a:rPr lang="ru-RU" dirty="0" smtClean="0">
                <a:solidFill>
                  <a:srgbClr val="C00000"/>
                </a:solidFill>
              </a:rPr>
              <a:t>веществ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Профилактические медицинские осмотры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проводятся </a:t>
            </a:r>
            <a:r>
              <a:rPr lang="ru-RU" dirty="0" smtClean="0">
                <a:solidFill>
                  <a:srgbClr val="C00000"/>
                </a:solidFill>
              </a:rPr>
              <a:t>при наличии </a:t>
            </a: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/>
              <a:t>ИНФОРМИРОВАННОГО </a:t>
            </a:r>
          </a:p>
          <a:p>
            <a:pPr algn="ctr">
              <a:buNone/>
            </a:pPr>
            <a:r>
              <a:rPr lang="ru-RU" b="1" dirty="0" smtClean="0"/>
              <a:t>ДОБРОВОЛЬНОГО СОГЛАСИЯ </a:t>
            </a:r>
          </a:p>
          <a:p>
            <a:pPr algn="ctr">
              <a:buNone/>
            </a:pPr>
            <a:r>
              <a:rPr lang="ru-RU" b="1" dirty="0" smtClean="0"/>
              <a:t>В ПИСЬМЕННОЙ ФОРМЕ</a:t>
            </a:r>
          </a:p>
          <a:p>
            <a:pPr algn="ctr"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b="1" dirty="0" smtClean="0">
                <a:solidFill>
                  <a:srgbClr val="002060"/>
                </a:solidFill>
              </a:rPr>
              <a:t>ОБУЧАЮЩЕГОСЯ, </a:t>
            </a:r>
            <a:r>
              <a:rPr lang="ru-RU" sz="2400" b="1" dirty="0" smtClean="0">
                <a:solidFill>
                  <a:srgbClr val="002060"/>
                </a:solidFill>
              </a:rPr>
              <a:t>достигшего возраста пятнадцати лет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Либо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информированного добровольного согласия в письменной форме </a:t>
            </a:r>
            <a:r>
              <a:rPr lang="ru-RU" sz="2400" b="1" dirty="0" smtClean="0">
                <a:solidFill>
                  <a:srgbClr val="002060"/>
                </a:solidFill>
              </a:rPr>
              <a:t>ОДНОГО ИЗ РОДИТЕЛЕЙ или </a:t>
            </a:r>
            <a:r>
              <a:rPr lang="ru-RU" sz="2400" b="1" dirty="0" smtClean="0">
                <a:solidFill>
                  <a:srgbClr val="002060"/>
                </a:solidFill>
              </a:rPr>
              <a:t>иного законного представителя обучающегося, не достигшего возраста пятнадцати </a:t>
            </a:r>
            <a:r>
              <a:rPr lang="ru-RU" sz="2400" b="1" dirty="0" smtClean="0">
                <a:solidFill>
                  <a:srgbClr val="002060"/>
                </a:solidFill>
              </a:rPr>
              <a:t>лет</a:t>
            </a:r>
            <a:r>
              <a:rPr lang="ru-RU" sz="2400" dirty="0" smtClean="0"/>
              <a:t>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Профилактические </a:t>
            </a:r>
            <a:r>
              <a:rPr lang="ru-RU" dirty="0" smtClean="0"/>
              <a:t>медицинские осмотры </a:t>
            </a:r>
            <a:r>
              <a:rPr lang="ru-RU" sz="3200" dirty="0" smtClean="0">
                <a:solidFill>
                  <a:srgbClr val="C00000"/>
                </a:solidFill>
              </a:rPr>
              <a:t>ПРОВОДЯТСЯ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ВРАЧОМ   ПСИХИАТРОМ-НАРКОЛОГОМ 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Профилактический медицинский осмотр проводится в медицинской организации </a:t>
            </a:r>
            <a:r>
              <a:rPr lang="ru-RU" sz="4000" b="1" dirty="0" smtClean="0">
                <a:solidFill>
                  <a:srgbClr val="C00000"/>
                </a:solidFill>
              </a:rPr>
              <a:t>в 4 этапа: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I ЭТАП –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ПРОФИЛАКТИЧЕСКАЯ ИНФОРМАЦИОННО-РАЗЪЯСНИТЕЛЬНАЯ БЕСЕДА </a:t>
            </a:r>
          </a:p>
          <a:p>
            <a:pPr>
              <a:buNone/>
            </a:pPr>
            <a:r>
              <a:rPr lang="ru-RU" dirty="0" smtClean="0"/>
              <a:t>     с </a:t>
            </a:r>
            <a:r>
              <a:rPr lang="ru-RU" dirty="0" smtClean="0"/>
              <a:t>обучающимся по вопросам незаконного потребления наркотических средств и психотропных веществ,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СБОР </a:t>
            </a:r>
            <a:r>
              <a:rPr lang="ru-RU" dirty="0" smtClean="0">
                <a:solidFill>
                  <a:srgbClr val="7030A0"/>
                </a:solidFill>
              </a:rPr>
              <a:t>анамнестических</a:t>
            </a:r>
            <a:r>
              <a:rPr lang="ru-RU" b="1" dirty="0" smtClean="0">
                <a:solidFill>
                  <a:srgbClr val="7030A0"/>
                </a:solidFill>
              </a:rPr>
              <a:t> СВЕДЕНИЙ </a:t>
            </a:r>
            <a:r>
              <a:rPr lang="ru-RU" dirty="0" smtClean="0"/>
              <a:t>и </a:t>
            </a:r>
            <a:r>
              <a:rPr lang="ru-RU" dirty="0" smtClean="0"/>
              <a:t>сведений о принимаемых по назначению врача наркотических и психотропных лекарственных препаратах,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b="1" dirty="0" smtClean="0">
                <a:solidFill>
                  <a:srgbClr val="7030A0"/>
                </a:solidFill>
              </a:rPr>
              <a:t>ТАКЖЕ МЕДИЦИНСКИЙ ОСМОТР, ПРОВОДИМЫЙ ВРАЧОМ - ПСИХИАТРОМ-НАРКОЛОГОМ </a:t>
            </a:r>
            <a:r>
              <a:rPr lang="ru-RU" dirty="0" smtClean="0"/>
              <a:t>и </a:t>
            </a:r>
            <a:r>
              <a:rPr lang="ru-RU" dirty="0" smtClean="0"/>
              <a:t>включающий исследование кожных покровов, поверхностных лимфатических узлов, видимых слизистых оболочек, перкуссию и пальпацию участков тела (органов), внешний осмотр и ощупывание костей, суставов и поверхностно расположенных кровеносных сосудов, аускультацию органов дыхания, сердца и магистральных сосудов, измерение артериального давления, частоты дыхания и пульса, исследование вестибулярных функций;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II ЭТАП - ПРЕДВАРИТЕЛЬНЫЕ ХИМИКО-ТОКСИКОЛОГИЧЕСКИЕ ИССЛЕДОВАНИЯ </a:t>
            </a:r>
            <a:r>
              <a:rPr lang="ru-RU" sz="2600" dirty="0" smtClean="0"/>
              <a:t>(</a:t>
            </a:r>
            <a:r>
              <a:rPr lang="ru-RU" sz="2600" dirty="0" smtClean="0"/>
              <a:t>далее - предварительные ХТИ), направленные на получение доказательных результатов выявления в образцах биологических жидкостей человека наркотических средств и психотропных веществ</a:t>
            </a:r>
            <a:r>
              <a:rPr lang="ru-RU" sz="2600" dirty="0" smtClean="0"/>
              <a:t>;</a:t>
            </a:r>
          </a:p>
          <a:p>
            <a:endParaRPr lang="ru-RU" sz="2600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III ЭТАП - ПОДТВЕРЖДАЮЩИЕ ХИМИКО-ТОКСИКОЛОГИЧЕСКИЕ ИССЛЕДОВАНИЯ </a:t>
            </a:r>
            <a:r>
              <a:rPr lang="ru-RU" sz="2300" dirty="0" smtClean="0"/>
              <a:t>(</a:t>
            </a:r>
            <a:r>
              <a:rPr lang="ru-RU" sz="2300" dirty="0" smtClean="0"/>
              <a:t>далее - подтверждающие ХТИ), направленные на идентификацию в образцах биологических жидкостей человека наркотических средств, психотропных и иных токсических веществ (их метаболитов</a:t>
            </a:r>
            <a:r>
              <a:rPr lang="ru-RU" sz="2300" dirty="0" smtClean="0"/>
              <a:t>);</a:t>
            </a:r>
          </a:p>
          <a:p>
            <a:endParaRPr lang="ru-RU" sz="2300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IV ЭТАП - РАЗЪЯСНЕНИЕ ОБУЧАЮЩЕМУСЯ</a:t>
            </a:r>
            <a:r>
              <a:rPr lang="ru-RU" dirty="0" smtClean="0"/>
              <a:t>, </a:t>
            </a:r>
            <a:r>
              <a:rPr lang="ru-RU" dirty="0" smtClean="0"/>
              <a:t>достигшему возраста пятнадцати лет, либо одному из родителей или иному законному представителю обучающегося, не достигшего возраста пятнадцати лет, </a:t>
            </a:r>
            <a:r>
              <a:rPr lang="ru-RU" b="1" dirty="0" smtClean="0">
                <a:solidFill>
                  <a:srgbClr val="C00000"/>
                </a:solidFill>
              </a:rPr>
              <a:t>РЕЗУЛЬТАТОВ ПРОВЕДЕННОГО ПРОФИЛАКТИЧЕСКОГО МЕДИЦИНСКОГО ОСМОТРА.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Биологическим объектом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для </a:t>
            </a:r>
            <a:r>
              <a:rPr lang="ru-RU" dirty="0" smtClean="0"/>
              <a:t>предварительных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и </a:t>
            </a:r>
            <a:r>
              <a:rPr lang="ru-RU" dirty="0" smtClean="0"/>
              <a:t>подтверждающих </a:t>
            </a:r>
            <a:r>
              <a:rPr lang="ru-RU" dirty="0" smtClean="0"/>
              <a:t>ХТИ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smtClean="0"/>
              <a:t>на наличие наркотических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средств </a:t>
            </a:r>
          </a:p>
          <a:p>
            <a:pPr algn="r">
              <a:buNone/>
            </a:pPr>
            <a:r>
              <a:rPr lang="ru-RU" dirty="0" smtClean="0"/>
              <a:t>и </a:t>
            </a:r>
            <a:r>
              <a:rPr lang="ru-RU" dirty="0" smtClean="0"/>
              <a:t>психотропных </a:t>
            </a:r>
            <a:r>
              <a:rPr lang="ru-RU" dirty="0" smtClean="0"/>
              <a:t>веществ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smtClean="0"/>
              <a:t>является </a:t>
            </a:r>
            <a:r>
              <a:rPr lang="ru-RU" dirty="0" smtClean="0">
                <a:solidFill>
                  <a:srgbClr val="C00000"/>
                </a:solidFill>
              </a:rPr>
              <a:t>МОЧА</a:t>
            </a:r>
            <a:r>
              <a:rPr lang="ru-RU" dirty="0" smtClean="0"/>
              <a:t>.</a:t>
            </a:r>
            <a:endParaRPr lang="ru-RU" dirty="0" smtClean="0"/>
          </a:p>
          <a:p>
            <a:pPr algn="r"/>
            <a:endParaRPr lang="ru-RU" dirty="0"/>
          </a:p>
        </p:txBody>
      </p:sp>
      <p:pic>
        <p:nvPicPr>
          <p:cNvPr id="1028" name="Picture 4" descr="http://trinixy.ru/pics4/20110704/podb/7/weird_glass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3986808" cy="398680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Предварительные ХТИ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В ОБЯЗАТЕЛЬНОМ ПОРЯДКЕ </a:t>
            </a:r>
          </a:p>
          <a:p>
            <a:pPr algn="ctr">
              <a:buNone/>
            </a:pPr>
            <a:r>
              <a:rPr lang="ru-RU" dirty="0" smtClean="0"/>
              <a:t>проводятся </a:t>
            </a:r>
            <a:r>
              <a:rPr lang="ru-RU" dirty="0" smtClean="0"/>
              <a:t>на </a:t>
            </a:r>
            <a:r>
              <a:rPr lang="ru-RU" sz="2000" dirty="0" smtClean="0"/>
              <a:t>следующие химические вещества, включая их производные, метаболиты и аналоги: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Опиаты,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7030A0"/>
                </a:solidFill>
              </a:rPr>
              <a:t>Каннабиноиды</a:t>
            </a:r>
            <a:r>
              <a:rPr lang="ru-RU" b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фенилалкиламины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(</a:t>
            </a:r>
            <a:r>
              <a:rPr lang="ru-RU" b="1" dirty="0" err="1" smtClean="0">
                <a:solidFill>
                  <a:srgbClr val="7030A0"/>
                </a:solidFill>
              </a:rPr>
              <a:t>амфетамин</a:t>
            </a:r>
            <a:r>
              <a:rPr lang="ru-RU" b="1" dirty="0" smtClean="0">
                <a:solidFill>
                  <a:srgbClr val="7030A0"/>
                </a:solidFill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</a:rPr>
              <a:t>метамфетамин</a:t>
            </a:r>
            <a:r>
              <a:rPr lang="ru-RU" b="1" dirty="0" smtClean="0">
                <a:solidFill>
                  <a:srgbClr val="7030A0"/>
                </a:solidFill>
              </a:rPr>
              <a:t>), 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синтетические </a:t>
            </a:r>
            <a:r>
              <a:rPr lang="ru-RU" b="1" dirty="0" err="1" smtClean="0">
                <a:solidFill>
                  <a:srgbClr val="7030A0"/>
                </a:solidFill>
              </a:rPr>
              <a:t>катиноны</a:t>
            </a:r>
            <a:r>
              <a:rPr lang="ru-RU" b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кокаин</a:t>
            </a:r>
            <a:r>
              <a:rPr lang="ru-RU" b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метадон</a:t>
            </a:r>
            <a:r>
              <a:rPr lang="ru-RU" b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бензодиазепины</a:t>
            </a:r>
            <a:r>
              <a:rPr lang="ru-RU" b="1" dirty="0" smtClean="0">
                <a:solidFill>
                  <a:srgbClr val="7030A0"/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барбитураты 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и </a:t>
            </a:r>
            <a:r>
              <a:rPr lang="ru-RU" b="1" dirty="0" err="1" smtClean="0">
                <a:solidFill>
                  <a:srgbClr val="7030A0"/>
                </a:solidFill>
              </a:rPr>
              <a:t>фенциклидин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http://i.ytimg.com/vi/PhuS53FjYCw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564904"/>
            <a:ext cx="403244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</TotalTime>
  <Words>533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ПРОФИЛАКТИЧЕСКИЕ МЕДИЦИНСКИЕ ОСМОТРЫ В  ЦЕЛЯХ РАННЕГО ВЫЯВЛЕНИЯ НЕЗАКОННОГО ПОТРЕБЛЕНИЯ НАРКОТИЧЕСКИХ СРЕДСТВ И ПСИХОТРОПНЫХ ВЕЩЕСТВ   </vt:lpstr>
      <vt:lpstr>Порядок осмотров  утвержден приказом МИНЗДРАВА РФ</vt:lpstr>
      <vt:lpstr>Профилактических медицинские осмотры обучающихся </vt:lpstr>
      <vt:lpstr>Слайд 4</vt:lpstr>
      <vt:lpstr>Слайд 5</vt:lpstr>
      <vt:lpstr>Профилактический медицинский осмотр проводится в медицинской организации в 4 этапа: </vt:lpstr>
      <vt:lpstr>Слайд 7</vt:lpstr>
      <vt:lpstr>Слайд 8</vt:lpstr>
      <vt:lpstr>Предварительные ХТИ </vt:lpstr>
      <vt:lpstr>Слайд 10</vt:lpstr>
      <vt:lpstr>Слайд 11</vt:lpstr>
      <vt:lpstr>Слайд 12</vt:lpstr>
      <vt:lpstr>Слайд 13</vt:lpstr>
      <vt:lpstr>ПРИ ПОЛУЧЕНИИ ПОЛОЖИТЕЛЬНЫХ РЕЗУЛЬТАТОВ ПОДТВЕРЖДАЮЩИХ ХТИ  </vt:lpstr>
      <vt:lpstr>  РЕЗУЛЬТАТЫ  ПРОФИЛАКТИЧЕСКИХ МЕДИЦИНСКИХ ОСМОТРОВ      СООБЩАЮТСЯ  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ПРОФИЛАКТИЧЕСКИЕ МЕДИЦИНСКИЕ ОСМОТРЫ В  ЦЕЛЯХ РАННЕГО ВЫЯВЛЕНИЯ НЕЗАКОННОГО ПОТРЕБЛЕНИЯ НАРКОТИЧЕСКИХ СРЕДСТВ И ПСИХОТРОПНЫХ ВЕЩЕСТВ   </dc:title>
  <dc:creator>User</dc:creator>
  <cp:lastModifiedBy>User</cp:lastModifiedBy>
  <cp:revision>7</cp:revision>
  <dcterms:created xsi:type="dcterms:W3CDTF">2020-12-08T09:51:08Z</dcterms:created>
  <dcterms:modified xsi:type="dcterms:W3CDTF">2020-12-08T10:56:40Z</dcterms:modified>
</cp:coreProperties>
</file>